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60" r:id="rId4"/>
    <p:sldId id="259" r:id="rId5"/>
    <p:sldId id="257" r:id="rId6"/>
    <p:sldId id="258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BA"/>
    <a:srgbClr val="FFB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4718520"/>
            <a:ext cx="752760" cy="424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0" y="4782240"/>
            <a:ext cx="752760" cy="27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>
            <a:noAutofit/>
          </a:bodyPr>
          <a:lstStyle/>
          <a:p>
            <a:pPr algn="ctr">
              <a:lnSpc>
                <a:spcPct val="100000"/>
              </a:lnSpc>
            </a:pPr>
            <a:fld id="{A570A381-96E6-4A06-B7EC-5C115C56531E}" type="slidenum">
              <a:rPr lang="en-US" sz="600" b="1" strike="noStrike" spc="-1">
                <a:solidFill>
                  <a:srgbClr val="222222"/>
                </a:solidFill>
                <a:latin typeface="Open Sans SemiBold"/>
                <a:ea typeface="Open Sans SemiBold"/>
              </a:rPr>
              <a:t>‹#›</a:t>
            </a:fld>
            <a:endParaRPr lang="en-US" sz="600" b="0" strike="noStrike" spc="-1">
              <a:latin typeface="Arial"/>
            </a:endParaRPr>
          </a:p>
        </p:txBody>
      </p:sp>
      <p:pic>
        <p:nvPicPr>
          <p:cNvPr id="2" name="Google Shape;55;p13"/>
          <p:cNvPicPr/>
          <p:nvPr/>
        </p:nvPicPr>
        <p:blipFill>
          <a:blip r:embed="rId14"/>
          <a:stretch/>
        </p:blipFill>
        <p:spPr>
          <a:xfrm>
            <a:off x="281160" y="169920"/>
            <a:ext cx="738720" cy="22212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79558" y="-39196"/>
            <a:ext cx="6740237" cy="311247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bIns="9144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4800" b="1" strike="noStrike" spc="-1" dirty="0">
                <a:solidFill>
                  <a:srgbClr val="222222"/>
                </a:solidFill>
                <a:latin typeface="Bauhaus 93"/>
                <a:ea typeface="Arial"/>
              </a:rPr>
              <a:t>Anonymous</a:t>
            </a:r>
            <a:r>
              <a:rPr lang="en-US" sz="4800" b="1" strike="noStrike" spc="-1" dirty="0">
                <a:solidFill>
                  <a:srgbClr val="222222"/>
                </a:solidFill>
                <a:latin typeface="Bahnschrift Condensed"/>
                <a:ea typeface="Arial"/>
              </a:rPr>
              <a:t> </a:t>
            </a:r>
            <a:r>
              <a:rPr lang="en-US" sz="4800" b="1" strike="noStrike" spc="-1" dirty="0" err="1" smtClean="0">
                <a:solidFill>
                  <a:srgbClr val="FF9E0A"/>
                </a:solidFill>
                <a:latin typeface="Bahnschrift Condensed"/>
                <a:ea typeface="Arial"/>
              </a:rPr>
              <a:t>Codeholics</a:t>
            </a:r>
            <a:r>
              <a:rPr lang="uk-UA" sz="4800" b="1" strike="noStrike" spc="-1" dirty="0" smtClean="0">
                <a:solidFill>
                  <a:srgbClr val="FF9E0A"/>
                </a:solidFill>
                <a:latin typeface="Bahnschrift Condensed"/>
                <a:ea typeface="Arial"/>
              </a:rPr>
              <a:t> </a:t>
            </a:r>
            <a:r>
              <a:rPr lang="en-US" sz="4800" b="1" strike="noStrike" spc="-1" dirty="0" smtClean="0">
                <a:solidFill>
                  <a:srgbClr val="FF9E0A"/>
                </a:solidFill>
                <a:latin typeface="Bahnschrift Condensed"/>
                <a:ea typeface="Arial"/>
              </a:rPr>
              <a:t>Team</a:t>
            </a:r>
            <a:r>
              <a:rPr lang="ru-RU" sz="4800" b="1" strike="noStrike" spc="-1" dirty="0" smtClean="0">
                <a:solidFill>
                  <a:srgbClr val="FF9E0A"/>
                </a:solidFill>
                <a:latin typeface="Bahnschrift Condensed"/>
                <a:ea typeface="Arial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4800" b="1" spc="-1" dirty="0" smtClean="0">
                <a:latin typeface="Bahnschrift Condensed"/>
              </a:rPr>
              <a:t>Presents :</a:t>
            </a:r>
          </a:p>
          <a:p>
            <a:pPr algn="ctr">
              <a:lnSpc>
                <a:spcPct val="80000"/>
              </a:lnSpc>
            </a:pPr>
            <a:r>
              <a:rPr lang="en-US" sz="4800" b="1" spc="-1" dirty="0" err="1" smtClean="0">
                <a:latin typeface="Bahnschrift Condensed"/>
              </a:rPr>
              <a:t>IceCream</a:t>
            </a:r>
            <a:r>
              <a:rPr lang="en-US" sz="4800" b="1" spc="-1" dirty="0" smtClean="0">
                <a:latin typeface="Bahnschrift Condensed"/>
              </a:rPr>
              <a:t> </a:t>
            </a:r>
            <a:r>
              <a:rPr lang="en-US" sz="4800" b="1" strike="noStrike" spc="-1" dirty="0" smtClean="0">
                <a:solidFill>
                  <a:srgbClr val="FF9E0A"/>
                </a:solidFill>
                <a:latin typeface="Bahnschrift Condensed"/>
              </a:rPr>
              <a:t>Project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2725560" y="2216520"/>
            <a:ext cx="452268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644400" y="1117080"/>
            <a:ext cx="180252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Рисунок 1"/>
          <p:cNvPicPr/>
          <p:nvPr/>
        </p:nvPicPr>
        <p:blipFill>
          <a:blip r:embed="rId2"/>
          <a:stretch/>
        </p:blipFill>
        <p:spPr>
          <a:xfrm>
            <a:off x="5279661" y="1449217"/>
            <a:ext cx="3511205" cy="3248117"/>
          </a:xfrm>
          <a:prstGeom prst="rect">
            <a:avLst/>
          </a:prstGeom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0" y="1335813"/>
            <a:ext cx="783406" cy="1840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85"/>
          <p:cNvPicPr/>
          <p:nvPr/>
        </p:nvPicPr>
        <p:blipFill>
          <a:blip r:embed="rId2"/>
          <a:stretch/>
        </p:blipFill>
        <p:spPr>
          <a:xfrm>
            <a:off x="134804" y="723900"/>
            <a:ext cx="2101320" cy="369144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2938549" y="550740"/>
            <a:ext cx="493776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Текст 3"/>
          <p:cNvSpPr>
            <a:spLocks noGrp="1"/>
          </p:cNvSpPr>
          <p:nvPr>
            <p:ph type="body"/>
          </p:nvPr>
        </p:nvSpPr>
        <p:spPr>
          <a:xfrm>
            <a:off x="2424544" y="1141134"/>
            <a:ext cx="5999020" cy="3922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 smtClean="0">
                <a:latin typeface="Comic Sans MS" panose="030F0702030302020204" pitchFamily="66" charset="0"/>
              </a:rPr>
              <a:t>Наш сайт состоит из 8 частей.</a:t>
            </a:r>
          </a:p>
          <a:p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Header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+ </a:t>
            </a: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Hero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</a:t>
            </a:r>
            <a:r>
              <a:rPr lang="ru-RU" sz="1400" dirty="0">
                <a:latin typeface="Comic Sans MS" panose="030F0702030302020204" pitchFamily="66" charset="0"/>
              </a:rPr>
              <a:t>– представляет собой удобное меню, выбрав раздел которого, клиент сразу попадает на желаемую секцию на сайте, есть возможность быстро купить товар кликнув по кнопке </a:t>
            </a:r>
            <a:r>
              <a:rPr lang="ru-RU" sz="1400" dirty="0" err="1">
                <a:latin typeface="Comic Sans MS" panose="030F0702030302020204" pitchFamily="66" charset="0"/>
              </a:rPr>
              <a:t>Buy</a:t>
            </a:r>
            <a:r>
              <a:rPr lang="ru-RU" sz="1400" dirty="0">
                <a:latin typeface="Comic Sans MS" panose="030F0702030302020204" pitchFamily="66" charset="0"/>
              </a:rPr>
              <a:t> </a:t>
            </a:r>
            <a:r>
              <a:rPr lang="ru-RU" sz="1400" dirty="0" err="1">
                <a:latin typeface="Comic Sans MS" panose="030F0702030302020204" pitchFamily="66" charset="0"/>
              </a:rPr>
              <a:t>now</a:t>
            </a:r>
            <a:r>
              <a:rPr lang="ru-RU" sz="1400" dirty="0">
                <a:latin typeface="Comic Sans MS" panose="030F0702030302020204" pitchFamily="66" charset="0"/>
              </a:rPr>
              <a:t>, также есть краткая информация о количестве наших кафе.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Products</a:t>
            </a:r>
            <a:r>
              <a:rPr lang="ru-RU" sz="1400" dirty="0">
                <a:latin typeface="Comic Sans MS" panose="030F0702030302020204" pitchFamily="66" charset="0"/>
              </a:rPr>
              <a:t> - описание наших бестселлеров продаж.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How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</a:t>
            </a: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its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</a:t>
            </a: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made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</a:t>
            </a:r>
            <a:r>
              <a:rPr lang="ru-RU" sz="1400" dirty="0">
                <a:latin typeface="Comic Sans MS" panose="030F0702030302020204" pitchFamily="66" charset="0"/>
              </a:rPr>
              <a:t>- секция, которая содержит в себе информацию, о наших поставщиках и сырье.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Gallery</a:t>
            </a:r>
            <a:r>
              <a:rPr lang="ru-RU" sz="1400" dirty="0">
                <a:latin typeface="Comic Sans MS" panose="030F0702030302020204" pitchFamily="66" charset="0"/>
              </a:rPr>
              <a:t> - секция которая показывает фото клиентов с нашими продуктами, которыми они поделились в </a:t>
            </a:r>
            <a:r>
              <a:rPr lang="ru-RU" sz="1400" dirty="0" err="1">
                <a:latin typeface="Comic Sans MS" panose="030F0702030302020204" pitchFamily="66" charset="0"/>
              </a:rPr>
              <a:t>соцсетях</a:t>
            </a:r>
            <a:r>
              <a:rPr lang="ru-RU" sz="1400" dirty="0">
                <a:latin typeface="Comic Sans MS" panose="030F0702030302020204" pitchFamily="66" charset="0"/>
              </a:rPr>
              <a:t>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Reviews</a:t>
            </a:r>
            <a:r>
              <a:rPr lang="ru-RU" sz="1400" dirty="0">
                <a:solidFill>
                  <a:srgbClr val="FFA5BA"/>
                </a:solidFill>
                <a:latin typeface="Comic Sans MS" panose="030F0702030302020204" pitchFamily="66" charset="0"/>
              </a:rPr>
              <a:t> </a:t>
            </a:r>
            <a:r>
              <a:rPr lang="ru-RU" sz="1400" dirty="0">
                <a:latin typeface="Comic Sans MS" panose="030F0702030302020204" pitchFamily="66" charset="0"/>
              </a:rPr>
              <a:t>- отзывы клиентов из разных уголков страны.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Contacts</a:t>
            </a:r>
            <a:r>
              <a:rPr lang="ru-RU" sz="1400" dirty="0">
                <a:latin typeface="Comic Sans MS" panose="030F0702030302020204" pitchFamily="66" charset="0"/>
              </a:rPr>
              <a:t> - секция контакты предоставляет информацию о наших кафе и </a:t>
            </a:r>
            <a:r>
              <a:rPr lang="ru-RU" sz="1400" dirty="0" err="1">
                <a:latin typeface="Comic Sans MS" panose="030F0702030302020204" pitchFamily="66" charset="0"/>
              </a:rPr>
              <a:t>food</a:t>
            </a:r>
            <a:r>
              <a:rPr lang="ru-RU" sz="1400" dirty="0">
                <a:latin typeface="Comic Sans MS" panose="030F0702030302020204" pitchFamily="66" charset="0"/>
              </a:rPr>
              <a:t> </a:t>
            </a:r>
            <a:r>
              <a:rPr lang="ru-RU" sz="1400" dirty="0" err="1">
                <a:latin typeface="Comic Sans MS" panose="030F0702030302020204" pitchFamily="66" charset="0"/>
              </a:rPr>
              <a:t>trucks</a:t>
            </a:r>
            <a:r>
              <a:rPr lang="ru-RU" sz="1400" dirty="0">
                <a:latin typeface="Comic Sans MS" panose="030F0702030302020204" pitchFamily="66" charset="0"/>
              </a:rPr>
              <a:t>, их контактную информацию и месторасположение.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 err="1">
                <a:solidFill>
                  <a:srgbClr val="FFA5BA"/>
                </a:solidFill>
                <a:latin typeface="Comic Sans MS" panose="030F0702030302020204" pitchFamily="66" charset="0"/>
              </a:rPr>
              <a:t>Footer</a:t>
            </a:r>
            <a:r>
              <a:rPr lang="ru-RU" sz="1400" dirty="0">
                <a:latin typeface="Comic Sans MS" panose="030F0702030302020204" pitchFamily="66" charset="0"/>
              </a:rPr>
              <a:t> - ссылки на наши социальные медиа и наш контактный номер телефона.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>
                <a:latin typeface="Comic Sans MS" panose="030F0702030302020204" pitchFamily="66" charset="0"/>
              </a:rPr>
              <a:t>Наш проект разработан так, чтобы потенциальный клиент попадая на сайт, имел возможность быстро заказать желаемый товар, не тратя при этом много времени.</a:t>
            </a:r>
            <a:br>
              <a:rPr lang="ru-RU" sz="1400" dirty="0">
                <a:latin typeface="Comic Sans MS" panose="030F0702030302020204" pitchFamily="66" charset="0"/>
              </a:rPr>
            </a:br>
            <a:r>
              <a:rPr lang="ru-RU" sz="1400" dirty="0">
                <a:latin typeface="Comic Sans MS" panose="030F0702030302020204" pitchFamily="66" charset="0"/>
              </a:rPr>
              <a:t>Все доступно и просто.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424544" y="530001"/>
            <a:ext cx="4904149" cy="387798"/>
          </a:xfrm>
        </p:spPr>
        <p:txBody>
          <a:bodyPr/>
          <a:lstStyle/>
          <a:p>
            <a:r>
              <a:rPr lang="en-US" sz="14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  <a:t>Project :</a:t>
            </a:r>
            <a:r>
              <a:rPr lang="en-US" sz="1400" b="1" dirty="0" err="1" smtClean="0">
                <a:solidFill>
                  <a:srgbClr val="FFA5BA"/>
                </a:solidFill>
                <a:latin typeface="Comic Sans MS" panose="030F0702030302020204" pitchFamily="66" charset="0"/>
              </a:rPr>
              <a:t>IceCream</a:t>
            </a:r>
            <a:r>
              <a:rPr lang="en-US" sz="14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  <a:t/>
            </a:r>
            <a:br>
              <a:rPr lang="en-US" sz="14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</a:br>
            <a:r>
              <a:rPr lang="en-US" sz="14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  <a:t>Project slogan: </a:t>
            </a:r>
            <a:r>
              <a:rPr lang="en-US" sz="1400" b="1" dirty="0" err="1" smtClean="0">
                <a:solidFill>
                  <a:srgbClr val="FFA5BA"/>
                </a:solidFill>
                <a:latin typeface="Comic Sans MS" panose="030F0702030302020204" pitchFamily="66" charset="0"/>
              </a:rPr>
              <a:t>IceCream</a:t>
            </a:r>
            <a:r>
              <a:rPr lang="en-US" sz="14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  <a:t> Made with Passion</a:t>
            </a:r>
            <a:endParaRPr lang="en-US" sz="1400" b="1" dirty="0">
              <a:solidFill>
                <a:srgbClr val="FFA5BA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511020" y="465571"/>
            <a:ext cx="5604480" cy="3908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 err="1" smtClean="0">
                <a:solidFill>
                  <a:srgbClr val="FFA5BA"/>
                </a:solidFill>
                <a:latin typeface="Comic Sans MS" panose="030F0702030302020204" pitchFamily="66" charset="0"/>
              </a:rPr>
              <a:t>IceCream</a:t>
            </a:r>
            <a:r>
              <a:rPr lang="en-US" sz="1600" b="1" dirty="0" smtClean="0">
                <a:solidFill>
                  <a:srgbClr val="FFA5BA"/>
                </a:solidFill>
                <a:latin typeface="Comic Sans MS" panose="030F0702030302020204" pitchFamily="66" charset="0"/>
              </a:rPr>
              <a:t> Made with Passion</a:t>
            </a:r>
            <a:endParaRPr lang="ru-RU" sz="1600" b="1" dirty="0" smtClean="0">
              <a:solidFill>
                <a:srgbClr val="FFA5BA"/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 smtClean="0">
              <a:solidFill>
                <a:srgbClr val="000000"/>
              </a:solidFill>
              <a:latin typeface="Comic Sans MS"/>
              <a:ea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 smtClean="0">
                <a:solidFill>
                  <a:srgbClr val="000000"/>
                </a:solidFill>
                <a:latin typeface="Comic Sans MS"/>
                <a:ea typeface="Arial"/>
              </a:rPr>
              <a:t>Наша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фишка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—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многоэтажные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фрикшейки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пломбире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милк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шейки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любой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вкус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и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конечно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же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мороженное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тщательно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следим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за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тем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чтобы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еда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была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фотогеничной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: 14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тысяч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публикаций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тегу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#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IceCream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в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инстаграме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дадут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соврать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Так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что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если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вы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любите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фотографироваться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и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делиться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снимками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еды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вам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у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нас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точно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понравится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Чтобы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гурмэ-фастфуд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в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нашем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исполнении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был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максимально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полезным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тщательно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отбираем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поставщиков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продуктов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Для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наших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блюд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используем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только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натуральное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качественное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био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сырье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Поверьте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коровы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которые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давали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молоко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для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вашего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Милк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Шейка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улыбались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Ну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а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главное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мы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искренне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верим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в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что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еда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—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это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не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просто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набор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КБЖУ, а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особая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форма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кайфа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Что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каждый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завтрак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обед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или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ужин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—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это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маленький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omic Sans MS"/>
                <a:ea typeface="Arial"/>
              </a:rPr>
              <a:t>праздник</a:t>
            </a: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Arial"/>
              </a:rPr>
              <a:t>.</a:t>
            </a:r>
            <a:endParaRPr lang="en-US" sz="1400" b="0" strike="noStrike" spc="-1" dirty="0">
              <a:latin typeface="Arial"/>
            </a:endParaRPr>
          </a:p>
        </p:txBody>
      </p:sp>
      <p:grpSp>
        <p:nvGrpSpPr>
          <p:cNvPr id="68" name="Group 2"/>
          <p:cNvGrpSpPr/>
          <p:nvPr/>
        </p:nvGrpSpPr>
        <p:grpSpPr>
          <a:xfrm>
            <a:off x="4574160" y="1506600"/>
            <a:ext cx="4087800" cy="2346120"/>
            <a:chOff x="4574160" y="1506600"/>
            <a:chExt cx="4087800" cy="2346120"/>
          </a:xfrm>
        </p:grpSpPr>
        <p:sp>
          <p:nvSpPr>
            <p:cNvPr id="69" name="CustomShape 3"/>
            <p:cNvSpPr/>
            <p:nvPr/>
          </p:nvSpPr>
          <p:spPr>
            <a:xfrm>
              <a:off x="6334200" y="2073600"/>
              <a:ext cx="1778760" cy="177912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190500" prstMaterial="matt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70" name="CustomShape 4"/>
            <p:cNvSpPr/>
            <p:nvPr/>
          </p:nvSpPr>
          <p:spPr>
            <a:xfrm>
              <a:off x="8134560" y="1856160"/>
              <a:ext cx="527400" cy="527760"/>
            </a:xfrm>
            <a:prstGeom prst="donut">
              <a:avLst>
                <a:gd name="adj" fmla="val 746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 extrusionH="190500" prstMaterial="matt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71" name="CustomShape 5"/>
            <p:cNvSpPr/>
            <p:nvPr/>
          </p:nvSpPr>
          <p:spPr>
            <a:xfrm>
              <a:off x="6396120" y="2142000"/>
              <a:ext cx="1642320" cy="1642320"/>
            </a:xfrm>
            <a:prstGeom prst="ellipse">
              <a:avLst/>
            </a:prstGeom>
            <a:blipFill rotWithShape="0">
              <a:blip r:embed="rId2"/>
              <a:stretch>
                <a:fillRect t="-24999" b="-24999"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z="152400" extrusionH="63500" prstMaterial="matte">
              <a:bevelT w="50800" h="19050" prst="relaxedInset"/>
              <a:contourClr>
                <a:schemeClr val="bg1"/>
              </a:contour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CustomShape 6"/>
            <p:cNvSpPr/>
            <p:nvPr/>
          </p:nvSpPr>
          <p:spPr>
            <a:xfrm>
              <a:off x="4574160" y="1506600"/>
              <a:ext cx="2639520" cy="52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5120" tIns="15120" rIns="15120" bIns="1440" anchor="b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420"/>
                </a:spcAft>
              </a:pPr>
              <a:r>
                <a:rPr lang="en-US" sz="1200" b="0" strike="noStrike" spc="-1">
                  <a:solidFill>
                    <a:srgbClr val="222222"/>
                  </a:solidFill>
                  <a:latin typeface="Arial"/>
                  <a:ea typeface="Arial"/>
                </a:rPr>
                <a:t>фрикшейк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73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74" name="Group 8"/>
          <p:cNvGrpSpPr/>
          <p:nvPr/>
        </p:nvGrpSpPr>
        <p:grpSpPr>
          <a:xfrm>
            <a:off x="6134040" y="393840"/>
            <a:ext cx="2437920" cy="1398960"/>
            <a:chOff x="6134040" y="393840"/>
            <a:chExt cx="2437920" cy="1398960"/>
          </a:xfrm>
        </p:grpSpPr>
        <p:sp>
          <p:nvSpPr>
            <p:cNvPr id="75" name="CustomShape 9"/>
            <p:cNvSpPr/>
            <p:nvPr/>
          </p:nvSpPr>
          <p:spPr>
            <a:xfrm>
              <a:off x="7183800" y="731880"/>
              <a:ext cx="1060920" cy="106092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76" name="CustomShape 10"/>
            <p:cNvSpPr/>
            <p:nvPr/>
          </p:nvSpPr>
          <p:spPr>
            <a:xfrm>
              <a:off x="8257680" y="602280"/>
              <a:ext cx="314280" cy="314640"/>
            </a:xfrm>
            <a:prstGeom prst="donut">
              <a:avLst>
                <a:gd name="adj" fmla="val 746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1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77" name="CustomShape 11"/>
            <p:cNvSpPr/>
            <p:nvPr/>
          </p:nvSpPr>
          <p:spPr>
            <a:xfrm>
              <a:off x="7220880" y="772920"/>
              <a:ext cx="979560" cy="979200"/>
            </a:xfrm>
            <a:prstGeom prst="ellipse">
              <a:avLst/>
            </a:prstGeom>
            <a:blipFill rotWithShape="0">
              <a:blip r:embed="rId3"/>
              <a:stretch>
                <a:fillRect t="-344000" b="-344000"/>
              </a:stretch>
            </a:blipFill>
            <a:ln>
              <a:noFill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 z="57200" extrusionH="10600" prstMaterial="plastic">
              <a:bevelT w="101600" h="8600" prst="relaxedInset"/>
              <a:bevelB w="8600" h="8600" prst="relaxedInse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78" name="CustomShape 12"/>
            <p:cNvSpPr/>
            <p:nvPr/>
          </p:nvSpPr>
          <p:spPr>
            <a:xfrm>
              <a:off x="6134040" y="393840"/>
              <a:ext cx="1574280" cy="314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520" tIns="11520" rIns="11520" bIns="1080" anchor="b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15"/>
                </a:spcAft>
              </a:pPr>
              <a:r>
                <a:rPr lang="en-US" sz="900" b="0" strike="noStrike" spc="-1">
                  <a:solidFill>
                    <a:srgbClr val="222222"/>
                  </a:solidFill>
                  <a:latin typeface="Arial"/>
                  <a:ea typeface="Arial"/>
                </a:rPr>
                <a:t>Милк шейк</a:t>
              </a:r>
              <a:endParaRPr lang="en-US" sz="900" b="0" strike="noStrike" spc="-1">
                <a:latin typeface="Arial"/>
              </a:endParaRPr>
            </a:p>
            <a:p>
              <a:pPr algn="r">
                <a:lnSpc>
                  <a:spcPct val="90000"/>
                </a:lnSpc>
                <a:spcAft>
                  <a:spcPts val="315"/>
                </a:spcAft>
              </a:pPr>
              <a:endParaRPr lang="en-US" sz="900" b="0" strike="noStrike" spc="-1">
                <a:latin typeface="Arial"/>
              </a:endParaRPr>
            </a:p>
          </p:txBody>
        </p:sp>
      </p:grpSp>
      <p:grpSp>
        <p:nvGrpSpPr>
          <p:cNvPr id="79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80" name="Group 14"/>
          <p:cNvGrpSpPr/>
          <p:nvPr/>
        </p:nvGrpSpPr>
        <p:grpSpPr>
          <a:xfrm>
            <a:off x="6230880" y="3637080"/>
            <a:ext cx="2764800" cy="1469160"/>
            <a:chOff x="6230880" y="3637080"/>
            <a:chExt cx="2764800" cy="1469160"/>
          </a:xfrm>
        </p:grpSpPr>
        <p:sp>
          <p:nvSpPr>
            <p:cNvPr id="81" name="CustomShape 15"/>
            <p:cNvSpPr/>
            <p:nvPr/>
          </p:nvSpPr>
          <p:spPr>
            <a:xfrm>
              <a:off x="7215120" y="3670560"/>
              <a:ext cx="1395720" cy="139572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82" name="CustomShape 16"/>
            <p:cNvSpPr/>
            <p:nvPr/>
          </p:nvSpPr>
          <p:spPr>
            <a:xfrm>
              <a:off x="8582040" y="3637080"/>
              <a:ext cx="413640" cy="414000"/>
            </a:xfrm>
            <a:prstGeom prst="donut">
              <a:avLst>
                <a:gd name="adj" fmla="val 746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83" name="CustomShape 17"/>
            <p:cNvSpPr/>
            <p:nvPr/>
          </p:nvSpPr>
          <p:spPr>
            <a:xfrm>
              <a:off x="7265520" y="3740760"/>
              <a:ext cx="1288800" cy="1288440"/>
            </a:xfrm>
            <a:prstGeom prst="ellipse">
              <a:avLst/>
            </a:prstGeom>
            <a:blipFill rotWithShape="0">
              <a:blip r:embed="rId4"/>
              <a:stretch>
                <a:fillRect l="-39000" r="-39000"/>
              </a:stretch>
            </a:blip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rgbClr r="0" g="0" b="0"/>
            </a:lnRef>
            <a:fillRef idx="0">
              <a:scrgbClr r="0" g="0" b="0"/>
            </a:fillRef>
            <a:effectRef idx="1">
              <a:scrgbClr r="0" g="0" b="0"/>
            </a:effectRef>
            <a:fontRef idx="minor"/>
          </p:style>
        </p:sp>
        <p:sp>
          <p:nvSpPr>
            <p:cNvPr id="84" name="CustomShape 18"/>
            <p:cNvSpPr/>
            <p:nvPr/>
          </p:nvSpPr>
          <p:spPr>
            <a:xfrm>
              <a:off x="6230880" y="4999680"/>
              <a:ext cx="1258200" cy="10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" tIns="9000" rIns="9000" bIns="720" anchor="b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244"/>
                </a:spcAft>
              </a:pPr>
              <a:r>
                <a:rPr lang="en-US" sz="700" b="0" strike="noStrike" spc="-1">
                  <a:solidFill>
                    <a:srgbClr val="222222"/>
                  </a:solidFill>
                  <a:latin typeface="Arial"/>
                  <a:ea typeface="Arial"/>
                </a:rPr>
                <a:t>мороженное</a:t>
              </a:r>
              <a:endParaRPr lang="en-US" sz="700" b="0" strike="noStrike" spc="-1">
                <a:latin typeface="Arial"/>
              </a:endParaRPr>
            </a:p>
          </p:txBody>
        </p:sp>
      </p:grpSp>
      <p:grpSp>
        <p:nvGrpSpPr>
          <p:cNvPr id="85" name="Group 1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5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3920760" y="518400"/>
            <a:ext cx="487656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	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Степан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7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лет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Бизнесмен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блоггер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хипстер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Простой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парень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но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неординарная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личность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Не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сибари́т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но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любит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побаловать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себя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всегда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выбирает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лучшее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Знает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толк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в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вечеринках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здоровом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питании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ценит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комфорт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Нуждается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в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удобном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и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доступном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сайте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где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можно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быстро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заказать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любимое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mic Sans MS"/>
                <a:ea typeface="Open Sans"/>
              </a:rPr>
              <a:t>мороженое</a:t>
            </a:r>
            <a:r>
              <a:rPr lang="en-US" sz="18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и milk shake.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Comic Sans MS"/>
                <a:ea typeface="Open Sans"/>
              </a:rPr>
              <a:t>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pic>
        <p:nvPicPr>
          <p:cNvPr id="66" name="Рисунок 1"/>
          <p:cNvPicPr/>
          <p:nvPr/>
        </p:nvPicPr>
        <p:blipFill>
          <a:blip r:embed="rId2"/>
          <a:stretch/>
        </p:blipFill>
        <p:spPr>
          <a:xfrm>
            <a:off x="483480" y="518400"/>
            <a:ext cx="3177720" cy="39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831120" y="1899360"/>
            <a:ext cx="1422360" cy="12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Станислав Забияка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Team Leader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Днепр, 47 лет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архитектурный 3D-визуализатор. 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Hobby: учиться и покорять вершины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7752240" y="3396960"/>
            <a:ext cx="1215720" cy="1096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Юлия Ананьева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28 лет</a:t>
            </a:r>
            <a:r>
              <a:t/>
            </a:r>
            <a:br/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Офис менеджер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Hobby: 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путешествия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228600" y="3123000"/>
            <a:ext cx="1103760" cy="15537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Open Sans"/>
              </a:rPr>
              <a:t>Марина Шеремета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Scrum Master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Брно, 24 года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Senior Process Executive</a:t>
            </a:r>
            <a:r>
              <a:t/>
            </a:r>
            <a:br/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Hobby: йога, путешествия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952640" y="2668680"/>
            <a:ext cx="1095120" cy="14014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 dirty="0" err="1">
                <a:solidFill>
                  <a:srgbClr val="000000"/>
                </a:solidFill>
                <a:uFillTx/>
                <a:latin typeface="Arial"/>
                <a:ea typeface="Arial"/>
              </a:rPr>
              <a:t>Ростислав</a:t>
            </a:r>
            <a:r>
              <a:rPr lang="en-US" sz="1000" b="0" u="sng" strike="noStrike" spc="-1" dirty="0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lang="en-US" sz="1000" b="0" u="sng" strike="noStrike" spc="-1" dirty="0" err="1">
                <a:solidFill>
                  <a:srgbClr val="000000"/>
                </a:solidFill>
                <a:uFillTx/>
                <a:latin typeface="Arial"/>
                <a:ea typeface="Arial"/>
              </a:rPr>
              <a:t>Супрун</a:t>
            </a:r>
            <a:endParaRPr lang="en-US" sz="1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Львов</a:t>
            </a:r>
            <a:r>
              <a:rPr lang="en-US" sz="10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, 33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года</a:t>
            </a:r>
            <a:endParaRPr lang="en-US" sz="1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Сфера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обслуживания</a:t>
            </a:r>
            <a:endParaRPr lang="en-US" sz="1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Hobby: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читать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смотреть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Ютуб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6036480" y="2703600"/>
            <a:ext cx="1198080" cy="14014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Роман Безуглый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Винница, 22 года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Торговля Автозапчастями 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Hobby: футбол, путешествия 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2042280" y="-41400"/>
            <a:ext cx="48765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Bauhaus 93"/>
                <a:ea typeface="Montserrat"/>
              </a:rPr>
              <a:t>TEAMS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1" name="Рисунок 2"/>
          <p:cNvPicPr/>
          <p:nvPr/>
        </p:nvPicPr>
        <p:blipFill>
          <a:blip r:embed="rId2"/>
          <a:stretch/>
        </p:blipFill>
        <p:spPr>
          <a:xfrm>
            <a:off x="3831120" y="499680"/>
            <a:ext cx="1422360" cy="1399320"/>
          </a:xfrm>
          <a:prstGeom prst="rect">
            <a:avLst/>
          </a:prstGeom>
          <a:ln>
            <a:noFill/>
          </a:ln>
        </p:spPr>
      </p:pic>
      <p:pic>
        <p:nvPicPr>
          <p:cNvPr id="52" name="Рисунок 4"/>
          <p:cNvPicPr/>
          <p:nvPr/>
        </p:nvPicPr>
        <p:blipFill>
          <a:blip r:embed="rId3"/>
          <a:srcRect t="14509" r="39"/>
          <a:stretch/>
        </p:blipFill>
        <p:spPr>
          <a:xfrm>
            <a:off x="1952280" y="1119960"/>
            <a:ext cx="1095120" cy="1558440"/>
          </a:xfrm>
          <a:prstGeom prst="rect">
            <a:avLst/>
          </a:prstGeom>
          <a:ln>
            <a:noFill/>
          </a:ln>
        </p:spPr>
      </p:pic>
      <p:pic>
        <p:nvPicPr>
          <p:cNvPr id="53" name="Рисунок 5"/>
          <p:cNvPicPr/>
          <p:nvPr/>
        </p:nvPicPr>
        <p:blipFill>
          <a:blip r:embed="rId4"/>
          <a:stretch/>
        </p:blipFill>
        <p:spPr>
          <a:xfrm>
            <a:off x="6037560" y="1119960"/>
            <a:ext cx="1187280" cy="1582920"/>
          </a:xfrm>
          <a:prstGeom prst="rect">
            <a:avLst/>
          </a:prstGeom>
          <a:ln>
            <a:noFill/>
          </a:ln>
        </p:spPr>
      </p:pic>
      <p:pic>
        <p:nvPicPr>
          <p:cNvPr id="54" name="Рисунок 6"/>
          <p:cNvPicPr/>
          <p:nvPr/>
        </p:nvPicPr>
        <p:blipFill>
          <a:blip r:embed="rId5"/>
          <a:stretch/>
        </p:blipFill>
        <p:spPr>
          <a:xfrm>
            <a:off x="248400" y="1766880"/>
            <a:ext cx="1065240" cy="1358280"/>
          </a:xfrm>
          <a:prstGeom prst="rect">
            <a:avLst/>
          </a:prstGeom>
          <a:ln>
            <a:noFill/>
          </a:ln>
        </p:spPr>
      </p:pic>
      <p:pic>
        <p:nvPicPr>
          <p:cNvPr id="55" name="Рисунок 9"/>
          <p:cNvPicPr/>
          <p:nvPr/>
        </p:nvPicPr>
        <p:blipFill>
          <a:blip r:embed="rId6"/>
          <a:stretch/>
        </p:blipFill>
        <p:spPr>
          <a:xfrm>
            <a:off x="7752240" y="1787040"/>
            <a:ext cx="1207080" cy="16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p15="http://schemas.microsoft.com/office/powerpoint/2012/main">
      <p:transition spd="slow">
        <p:split dir="out" orient="vert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7396560" y="2984400"/>
            <a:ext cx="1264680" cy="6400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Евгений Рымарчук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867240" y="2978640"/>
            <a:ext cx="1341360" cy="140148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Виталий Пилипенко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Харьков, 34 года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Менеджер в интернет-магазине</a:t>
            </a:r>
            <a:r>
              <a:t/>
            </a:r>
            <a:br/>
            <a:r>
              <a:rPr lang="en-US" sz="1000" b="0" strike="noStrike" spc="-1">
                <a:solidFill>
                  <a:srgbClr val="000000"/>
                </a:solidFill>
                <a:latin typeface="Arial"/>
                <a:ea typeface="Open Sans"/>
              </a:rPr>
              <a:t>Hobby:автомобили и спорт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2954520" y="2366640"/>
            <a:ext cx="1249560" cy="15537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Ольга Сумарук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Ивано-Франковск, 33 года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Эконномист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Hobby: путешествия, животные, вкусная еда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9" name="Google Shape;181;p43"/>
          <p:cNvPicPr/>
          <p:nvPr/>
        </p:nvPicPr>
        <p:blipFill>
          <a:blip r:embed="rId2"/>
          <a:stretch/>
        </p:blipFill>
        <p:spPr>
          <a:xfrm>
            <a:off x="7372080" y="1380240"/>
            <a:ext cx="1313280" cy="1598040"/>
          </a:xfrm>
          <a:prstGeom prst="rect">
            <a:avLst/>
          </a:prstGeom>
          <a:ln>
            <a:noFill/>
          </a:ln>
        </p:spPr>
      </p:pic>
      <p:sp>
        <p:nvSpPr>
          <p:cNvPr id="60" name="CustomShape 4"/>
          <p:cNvSpPr/>
          <p:nvPr/>
        </p:nvSpPr>
        <p:spPr>
          <a:xfrm>
            <a:off x="5358240" y="2366640"/>
            <a:ext cx="1292400" cy="1096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00000"/>
                </a:solidFill>
                <a:uFillTx/>
                <a:latin typeface="Arial"/>
                <a:ea typeface="Arial"/>
              </a:rPr>
              <a:t>Андрей Ильчук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Developer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Винница, 45 лет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Столярное дело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Open Sans"/>
                <a:ea typeface="Open Sans"/>
              </a:rPr>
              <a:t>Hobby: 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читать и изучать  Библию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1" name="CustomShape 5"/>
          <p:cNvSpPr/>
          <p:nvPr/>
        </p:nvSpPr>
        <p:spPr>
          <a:xfrm>
            <a:off x="2131560" y="45000"/>
            <a:ext cx="487656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Bauhaus 93"/>
                <a:ea typeface="Montserrat"/>
              </a:rPr>
              <a:t>TEAMS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2" name="Рисунок 7"/>
          <p:cNvPicPr/>
          <p:nvPr/>
        </p:nvPicPr>
        <p:blipFill>
          <a:blip r:embed="rId3"/>
          <a:stretch/>
        </p:blipFill>
        <p:spPr>
          <a:xfrm>
            <a:off x="5337000" y="760680"/>
            <a:ext cx="1313640" cy="1605600"/>
          </a:xfrm>
          <a:prstGeom prst="rect">
            <a:avLst/>
          </a:prstGeom>
          <a:ln>
            <a:noFill/>
          </a:ln>
        </p:spPr>
      </p:pic>
      <p:pic>
        <p:nvPicPr>
          <p:cNvPr id="63" name="Рисунок 8"/>
          <p:cNvPicPr/>
          <p:nvPr/>
        </p:nvPicPr>
        <p:blipFill>
          <a:blip r:embed="rId4"/>
          <a:stretch/>
        </p:blipFill>
        <p:spPr>
          <a:xfrm>
            <a:off x="2962080" y="760680"/>
            <a:ext cx="1242000" cy="1605600"/>
          </a:xfrm>
          <a:prstGeom prst="rect">
            <a:avLst/>
          </a:prstGeom>
          <a:ln>
            <a:noFill/>
          </a:ln>
        </p:spPr>
      </p:pic>
      <p:pic>
        <p:nvPicPr>
          <p:cNvPr id="64" name="Рисунок 1"/>
          <p:cNvPicPr/>
          <p:nvPr/>
        </p:nvPicPr>
        <p:blipFill>
          <a:blip r:embed="rId5"/>
          <a:stretch/>
        </p:blipFill>
        <p:spPr>
          <a:xfrm>
            <a:off x="861840" y="1348200"/>
            <a:ext cx="1346760" cy="162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133720" y="687960"/>
            <a:ext cx="4876560" cy="54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Используемые технологии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2840" y="2017080"/>
            <a:ext cx="1440" cy="39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796680" y="1551600"/>
            <a:ext cx="1515240" cy="283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7240"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Open Sans"/>
                <a:ea typeface="Open Sans"/>
              </a:rPr>
              <a:t>Front-end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HTML/CSS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Animate.css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JavaScript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LightBox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Axios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React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ReduxToolkit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Pagination</a:t>
            </a:r>
            <a:endParaRPr lang="en-US" sz="1400" b="0" strike="noStrike" spc="-1" dirty="0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 dirty="0" err="1">
                <a:solidFill>
                  <a:srgbClr val="000000"/>
                </a:solidFill>
                <a:latin typeface="Open Sans"/>
                <a:ea typeface="Open Sans"/>
              </a:rPr>
              <a:t>e.t.c</a:t>
            </a:r>
            <a:r>
              <a:rPr lang="en-US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814200" y="1551600"/>
            <a:ext cx="1515240" cy="176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>
                <a:solidFill>
                  <a:srgbClr val="000000"/>
                </a:solidFill>
                <a:uFillTx/>
                <a:latin typeface="Open Sans"/>
                <a:ea typeface="Open Sans"/>
              </a:rPr>
              <a:t>Back-end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8584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Node.js</a:t>
            </a:r>
            <a:endParaRPr lang="en-US" sz="1400" b="0" strike="noStrike" spc="-1">
              <a:latin typeface="Arial"/>
            </a:endParaRPr>
          </a:p>
          <a:p>
            <a:pPr marL="28584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Express</a:t>
            </a:r>
            <a:endParaRPr lang="en-US" sz="1400" b="0" strike="noStrike" spc="-1">
              <a:latin typeface="Arial"/>
            </a:endParaRPr>
          </a:p>
          <a:p>
            <a:pPr marL="28584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Mongoose</a:t>
            </a:r>
            <a:endParaRPr lang="en-US" sz="1400" b="0" strike="noStrike" spc="-1">
              <a:latin typeface="Arial"/>
            </a:endParaRPr>
          </a:p>
          <a:p>
            <a:pPr marL="28584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Swagger</a:t>
            </a:r>
            <a:endParaRPr lang="en-US" sz="1400" b="0" strike="noStrike" spc="-1">
              <a:latin typeface="Arial"/>
            </a:endParaRPr>
          </a:p>
          <a:p>
            <a:pPr marL="28584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e.t.c.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7010280" y="1551600"/>
            <a:ext cx="15152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>
                <a:solidFill>
                  <a:srgbClr val="000000"/>
                </a:solidFill>
                <a:uFillTx/>
                <a:latin typeface="Open Sans"/>
                <a:ea typeface="Open Sans"/>
              </a:rPr>
              <a:t>Utilites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VSCode</a:t>
            </a:r>
            <a:endParaRPr lang="en-US" sz="1400" b="0" strike="noStrike" spc="-1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Webpack</a:t>
            </a:r>
            <a:endParaRPr lang="en-US" sz="1400" b="0" strike="noStrike" spc="-1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Parcel</a:t>
            </a:r>
            <a:endParaRPr lang="en-US" sz="1400" b="0" strike="noStrike" spc="-1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Figma</a:t>
            </a:r>
            <a:endParaRPr lang="en-US" sz="1400" b="0" strike="noStrike" spc="-1">
              <a:latin typeface="Arial"/>
            </a:endParaRPr>
          </a:p>
          <a:p>
            <a:pPr marL="228600" indent="-145800">
              <a:lnSpc>
                <a:spcPct val="100000"/>
              </a:lnSpc>
              <a:buClr>
                <a:srgbClr val="000000"/>
              </a:buClr>
              <a:buFont typeface="Open Sans"/>
              <a:buChar char="❏"/>
            </a:pPr>
            <a:r>
              <a:rPr lang="en-US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Git/GitHub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881029" y="2274300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7"/>
          <p:cNvSpPr/>
          <p:nvPr/>
        </p:nvSpPr>
        <p:spPr>
          <a:xfrm>
            <a:off x="881029" y="2709824"/>
            <a:ext cx="174960" cy="144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8"/>
          <p:cNvSpPr/>
          <p:nvPr/>
        </p:nvSpPr>
        <p:spPr>
          <a:xfrm>
            <a:off x="7183385" y="2287800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9"/>
          <p:cNvSpPr/>
          <p:nvPr/>
        </p:nvSpPr>
        <p:spPr>
          <a:xfrm>
            <a:off x="7161218" y="2928060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0"/>
          <p:cNvSpPr/>
          <p:nvPr/>
        </p:nvSpPr>
        <p:spPr>
          <a:xfrm>
            <a:off x="7147363" y="2700644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1"/>
          <p:cNvSpPr/>
          <p:nvPr/>
        </p:nvSpPr>
        <p:spPr>
          <a:xfrm>
            <a:off x="7147363" y="3155476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2"/>
          <p:cNvSpPr/>
          <p:nvPr/>
        </p:nvSpPr>
        <p:spPr>
          <a:xfrm>
            <a:off x="4013618" y="2305800"/>
            <a:ext cx="174960" cy="129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634480" y="1729080"/>
            <a:ext cx="3874680" cy="168552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dist="254160" dir="5400000" algn="t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"/>
          <p:cNvSpPr/>
          <p:nvPr/>
        </p:nvSpPr>
        <p:spPr>
          <a:xfrm>
            <a:off x="2513160" y="1803240"/>
            <a:ext cx="4117320" cy="153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Спасибо!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302</Words>
  <Application>Microsoft Office PowerPoint</Application>
  <PresentationFormat>Экран (16:9)</PresentationFormat>
  <Paragraphs>94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9" baseType="lpstr">
      <vt:lpstr>Arial</vt:lpstr>
      <vt:lpstr>Bahnschrift Condensed</vt:lpstr>
      <vt:lpstr>Bauhaus 93</vt:lpstr>
      <vt:lpstr>Comic Sans MS</vt:lpstr>
      <vt:lpstr>DejaVu Sans</vt:lpstr>
      <vt:lpstr>Montserrat</vt:lpstr>
      <vt:lpstr>Open Sans</vt:lpstr>
      <vt:lpstr>Open Sans SemiBold</vt:lpstr>
      <vt:lpstr>Symbol</vt:lpstr>
      <vt:lpstr>Wingdings</vt:lpstr>
      <vt:lpstr>Office Theme</vt:lpstr>
      <vt:lpstr>Презентация PowerPoint</vt:lpstr>
      <vt:lpstr>Project :IceCream Project slogan: IceCream Made with Passion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Учетная запись Майкрософт</cp:lastModifiedBy>
  <cp:revision>27</cp:revision>
  <dcterms:modified xsi:type="dcterms:W3CDTF">2022-02-02T10:33:45Z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